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39" autoAdjust="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собственных легковых автомобилей на 1000 человек населения в Иркутской области (на конец года, штук)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138.80000000000001</c:v>
                </c:pt>
                <c:pt idx="1">
                  <c:v>140</c:v>
                </c:pt>
                <c:pt idx="2">
                  <c:v>147.19999999999999</c:v>
                </c:pt>
                <c:pt idx="3">
                  <c:v>151.6</c:v>
                </c:pt>
                <c:pt idx="4">
                  <c:v>156.5</c:v>
                </c:pt>
                <c:pt idx="5">
                  <c:v>143.30000000000001</c:v>
                </c:pt>
                <c:pt idx="6">
                  <c:v>154.80000000000001</c:v>
                </c:pt>
                <c:pt idx="7">
                  <c:v>169.2</c:v>
                </c:pt>
                <c:pt idx="8">
                  <c:v>188.2</c:v>
                </c:pt>
                <c:pt idx="9">
                  <c:v>189.8</c:v>
                </c:pt>
                <c:pt idx="10">
                  <c:v>202.6</c:v>
                </c:pt>
                <c:pt idx="11">
                  <c:v>224.3</c:v>
                </c:pt>
                <c:pt idx="12">
                  <c:v>251.5</c:v>
                </c:pt>
                <c:pt idx="13">
                  <c:v>271.8</c:v>
                </c:pt>
                <c:pt idx="14">
                  <c:v>270.5</c:v>
                </c:pt>
                <c:pt idx="15">
                  <c:v>271.3</c:v>
                </c:pt>
                <c:pt idx="16">
                  <c:v>242.7</c:v>
                </c:pt>
                <c:pt idx="17">
                  <c:v>246.1</c:v>
                </c:pt>
                <c:pt idx="18">
                  <c:v>245.6</c:v>
                </c:pt>
                <c:pt idx="19">
                  <c:v>254.9</c:v>
                </c:pt>
                <c:pt idx="20">
                  <c:v>261.60000000000002</c:v>
                </c:pt>
                <c:pt idx="21">
                  <c:v>267.7</c:v>
                </c:pt>
                <c:pt idx="22">
                  <c:v>270.3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22-49E8-B129-CFFE58791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264415"/>
        <c:axId val="1117276479"/>
      </c:lineChart>
      <c:catAx>
        <c:axId val="111726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276479"/>
        <c:crosses val="autoZero"/>
        <c:auto val="1"/>
        <c:lblAlgn val="ctr"/>
        <c:lblOffset val="100"/>
        <c:noMultiLvlLbl val="0"/>
      </c:catAx>
      <c:valAx>
        <c:axId val="1117276479"/>
        <c:scaling>
          <c:orientation val="minMax"/>
          <c:max val="280"/>
          <c:min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264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9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0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1157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08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5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6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0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0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0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8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2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2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8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3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E0FAE2-C415-40CC-9CAA-2DC717013C0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542F-68FB-4934-B18D-A9C0CF411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50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ebp"/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328" y="1822704"/>
            <a:ext cx="9738361" cy="1459992"/>
          </a:xfrm>
        </p:spPr>
        <p:txBody>
          <a:bodyPr/>
          <a:lstStyle/>
          <a:p>
            <a:pPr algn="ctr"/>
            <a:r>
              <a:rPr lang="ru-RU" b="1" dirty="0" smtClean="0"/>
              <a:t>ШИНОМОНТАЖНЫЙ СЕРВИС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835" y="6377580"/>
            <a:ext cx="4934949" cy="270108"/>
          </a:xfrm>
        </p:spPr>
        <p:txBody>
          <a:bodyPr>
            <a:normAutofit/>
          </a:bodyPr>
          <a:lstStyle/>
          <a:p>
            <a:r>
              <a:rPr lang="ru-RU" sz="1100" dirty="0" smtClean="0"/>
              <a:t>Вишневский Виталий Викторович</a:t>
            </a:r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58" y="3044952"/>
            <a:ext cx="3614174" cy="292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3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15913"/>
            <a:ext cx="8945563" cy="17605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Шиномонтажный сервис — это комплекс услуг, необходимых для поддержания в рабочем состоянии колес автомобиля. Сюда входят такие операции, как снятие (установка) колес с автомобиля, мойка колес, монтаж (демонтаж) шин с дисков, балансировка колеса в сборе, ремонт шин и дисков.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911096"/>
            <a:ext cx="5009388" cy="333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2" y="3730753"/>
            <a:ext cx="3718600" cy="247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1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5808" y="1479804"/>
            <a:ext cx="8945880" cy="417271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 виду автомобилей различают несколько типов </a:t>
            </a:r>
            <a:r>
              <a:rPr lang="ru-RU" dirty="0" err="1"/>
              <a:t>шиномонтажа</a:t>
            </a:r>
            <a:r>
              <a:rPr lang="ru-RU" dirty="0"/>
              <a:t> – легкой, грузовой и специализированный. Однако независимо от типа, в шиномонтажные услуги входят следующие виды работ:</a:t>
            </a:r>
          </a:p>
          <a:p>
            <a:r>
              <a:rPr lang="ru-RU" dirty="0"/>
              <a:t>монтаж и демонтаж колес – самая актуальная услуга в период межсезонья</a:t>
            </a:r>
          </a:p>
          <a:p>
            <a:r>
              <a:rPr lang="ru-RU" dirty="0"/>
              <a:t>балансировка – производится при каждой замене покрышек</a:t>
            </a:r>
          </a:p>
          <a:p>
            <a:r>
              <a:rPr lang="ru-RU" dirty="0"/>
              <a:t>проверка давления и подкачка шин</a:t>
            </a:r>
          </a:p>
          <a:p>
            <a:r>
              <a:rPr lang="ru-RU" dirty="0"/>
              <a:t>ремонт бескамерных шин</a:t>
            </a:r>
          </a:p>
          <a:p>
            <a:r>
              <a:rPr lang="ru-RU" dirty="0"/>
              <a:t>ремонт дисков</a:t>
            </a:r>
          </a:p>
          <a:p>
            <a:r>
              <a:rPr lang="ru-RU" dirty="0"/>
              <a:t>химическая чистка и защитная обработка дисков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" y="1761744"/>
            <a:ext cx="2587752" cy="3450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3822192"/>
            <a:ext cx="2276856" cy="303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1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41722" y="265176"/>
            <a:ext cx="8825659" cy="2005584"/>
          </a:xfrm>
        </p:spPr>
        <p:txBody>
          <a:bodyPr/>
          <a:lstStyle/>
          <a:p>
            <a:pPr algn="just"/>
            <a:r>
              <a:rPr lang="ru-RU" dirty="0" smtClean="0"/>
              <a:t>Согласно Федеральной службы государственной статистики, с 2000 по 2022 </a:t>
            </a:r>
            <a:r>
              <a:rPr lang="ru-RU" dirty="0" err="1" smtClean="0"/>
              <a:t>г.г</a:t>
            </a:r>
            <a:r>
              <a:rPr lang="ru-RU" dirty="0" smtClean="0"/>
              <a:t>. количество собственных легковых автомобилей по Иркутской области на 1000 человек выросло на 131,50. За счет увеличения личного автотранспорта увеличивается спрос на шиномонтажные услуги.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08012598"/>
              </p:ext>
            </p:extLst>
          </p:nvPr>
        </p:nvGraphicFramePr>
        <p:xfrm>
          <a:off x="2523744" y="25098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19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83464"/>
            <a:ext cx="8946541" cy="64465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Шиномонтажный сервис – достаточно затратный бизнес, требующий больших финансовых вложений. Чтобы приобрести оборудование и начать работать помогает социальный контракт.</a:t>
            </a:r>
          </a:p>
          <a:p>
            <a:pPr marL="0" indent="0" algn="just">
              <a:buNone/>
            </a:pPr>
            <a:r>
              <a:rPr lang="ru-RU" dirty="0" smtClean="0"/>
              <a:t>Социальный контракт – это</a:t>
            </a:r>
            <a:r>
              <a:rPr lang="ru-RU" dirty="0"/>
              <a:t> помощь государства по поиску работы, открытию собственного дела и преодолению сложной жизненной </a:t>
            </a:r>
            <a:r>
              <a:rPr lang="ru-RU" dirty="0" smtClean="0"/>
              <a:t>ситуации.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Программа </a:t>
            </a:r>
            <a:r>
              <a:rPr lang="ru-RU" dirty="0"/>
              <a:t>социального контракта имеет определенные </a:t>
            </a:r>
            <a:r>
              <a:rPr lang="ru-RU" dirty="0" smtClean="0"/>
              <a:t>преимущества:</a:t>
            </a:r>
          </a:p>
          <a:p>
            <a:pPr fontAlgn="base"/>
            <a:r>
              <a:rPr lang="ru-RU" dirty="0"/>
              <a:t>возможность трудоустройства с поддержкой государства;</a:t>
            </a:r>
          </a:p>
          <a:p>
            <a:pPr fontAlgn="base"/>
            <a:r>
              <a:rPr lang="ru-RU" dirty="0"/>
              <a:t>шанс получить образование или пройти курсы переподготовки;</a:t>
            </a:r>
          </a:p>
          <a:p>
            <a:pPr fontAlgn="base"/>
            <a:r>
              <a:rPr lang="ru-RU" dirty="0"/>
              <a:t>помощь органов власти в развитии собственного дела;</a:t>
            </a:r>
          </a:p>
          <a:p>
            <a:pPr fontAlgn="base"/>
            <a:r>
              <a:rPr lang="ru-RU" dirty="0"/>
              <a:t>финансовое обеспечение от государства на период реализации программы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t="16398" r="12096" b="24036"/>
          <a:stretch/>
        </p:blipFill>
        <p:spPr>
          <a:xfrm>
            <a:off x="3429000" y="2020824"/>
            <a:ext cx="5010912" cy="225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РЕАЛИЗАЦИЯ СОЦИАЛЬНОГО КОНТРАКТА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half" idx="18"/>
          </p:nvPr>
        </p:nvSpPr>
        <p:spPr>
          <a:xfrm>
            <a:off x="644524" y="3404205"/>
            <a:ext cx="2940050" cy="659189"/>
          </a:xfrm>
        </p:spPr>
        <p:txBody>
          <a:bodyPr/>
          <a:lstStyle/>
          <a:p>
            <a:r>
              <a:rPr lang="ru-RU" dirty="0" smtClean="0"/>
              <a:t>Приобретение шиномонтажного стенда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19"/>
          </p:nvPr>
        </p:nvSpPr>
        <p:spPr>
          <a:xfrm>
            <a:off x="3887433" y="3412525"/>
            <a:ext cx="2934406" cy="659189"/>
          </a:xfrm>
        </p:spPr>
        <p:txBody>
          <a:bodyPr/>
          <a:lstStyle/>
          <a:p>
            <a:r>
              <a:rPr lang="ru-RU" dirty="0" smtClean="0"/>
              <a:t>Приобретение компрессора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0"/>
          </p:nvPr>
        </p:nvSpPr>
        <p:spPr>
          <a:xfrm>
            <a:off x="7353175" y="3404204"/>
            <a:ext cx="2935997" cy="659189"/>
          </a:xfrm>
        </p:spPr>
        <p:txBody>
          <a:bodyPr/>
          <a:lstStyle/>
          <a:p>
            <a:r>
              <a:rPr lang="ru-RU" dirty="0" smtClean="0"/>
              <a:t>Приобретение домкрата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37284" y="1853248"/>
            <a:ext cx="1783080" cy="1359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071701" y="1853248"/>
            <a:ext cx="1978152" cy="1359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24315" y="1860836"/>
            <a:ext cx="1790" cy="1351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6" y="3977639"/>
            <a:ext cx="2063183" cy="275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08" y="3975136"/>
            <a:ext cx="2065061" cy="275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73" y="3975136"/>
            <a:ext cx="2072180" cy="276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4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936" y="0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После получения социального контракта за счет собственных средств были приобретены:</a:t>
            </a:r>
          </a:p>
          <a:p>
            <a:r>
              <a:rPr lang="ru-RU" dirty="0" smtClean="0"/>
              <a:t>Расходные материалы</a:t>
            </a:r>
          </a:p>
          <a:p>
            <a:r>
              <a:rPr lang="ru-RU" dirty="0" err="1" smtClean="0"/>
              <a:t>Подкатной</a:t>
            </a:r>
            <a:r>
              <a:rPr lang="ru-RU" dirty="0" smtClean="0"/>
              <a:t> домкрат</a:t>
            </a:r>
          </a:p>
          <a:p>
            <a:r>
              <a:rPr lang="ru-RU" dirty="0" smtClean="0"/>
              <a:t>Компрессор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30" y="1222310"/>
            <a:ext cx="3579846" cy="2684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90" y="2687216"/>
            <a:ext cx="2820566" cy="376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58" y="2123401"/>
            <a:ext cx="3269260" cy="435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15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5174" y="496824"/>
            <a:ext cx="5323332" cy="1176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Благодаря социальному контракту увеличился доход семьи, благодаря чему начался ремонт в парной.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175777" y="6105652"/>
            <a:ext cx="3401063" cy="48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entury Gothic (Заголовки)"/>
              </a:rPr>
              <a:t>А также ремонт забора.</a:t>
            </a:r>
            <a:endParaRPr lang="ru-RU" sz="2000" dirty="0">
              <a:latin typeface="Century Gothic (Заголовки)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56" y="3266694"/>
            <a:ext cx="4428744" cy="332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332232"/>
            <a:ext cx="2007870" cy="267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26" y="2020824"/>
            <a:ext cx="2894838" cy="385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51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Ближайшие планы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0425" y="1853248"/>
            <a:ext cx="9059671" cy="4195481"/>
          </a:xfrm>
        </p:spPr>
        <p:txBody>
          <a:bodyPr>
            <a:normAutofit/>
          </a:bodyPr>
          <a:lstStyle/>
          <a:p>
            <a:r>
              <a:rPr lang="ru-RU" dirty="0" smtClean="0"/>
              <a:t>Расширение бизнеса: открытие </a:t>
            </a:r>
            <a:r>
              <a:rPr lang="ru-RU" dirty="0" err="1" smtClean="0"/>
              <a:t>шиномонтажа</a:t>
            </a:r>
            <a:r>
              <a:rPr lang="ru-RU" dirty="0" smtClean="0"/>
              <a:t> для грузовых автомобилей.</a:t>
            </a:r>
          </a:p>
          <a:p>
            <a:r>
              <a:rPr lang="ru-RU" dirty="0"/>
              <a:t>Приобретение: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станков для грузовых автомобилей;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вулканизатора для легковых и грузовых автомобилей;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борторасширителей</a:t>
            </a:r>
            <a:r>
              <a:rPr lang="ru-RU" dirty="0" smtClean="0"/>
              <a:t> </a:t>
            </a:r>
            <a:r>
              <a:rPr lang="ru-RU" dirty="0"/>
              <a:t>для легковых и грузовых автомобилей</a:t>
            </a:r>
            <a:r>
              <a:rPr lang="ru-RU" dirty="0" smtClean="0"/>
              <a:t>.</a:t>
            </a:r>
          </a:p>
          <a:p>
            <a:r>
              <a:rPr lang="ru-RU" dirty="0"/>
              <a:t>Открытие вакантных мест</a:t>
            </a:r>
          </a:p>
          <a:p>
            <a:r>
              <a:rPr lang="ru-RU" dirty="0" smtClean="0"/>
              <a:t>По истечению срока, подать заявку на повторное оформление социального контракта для приобретения балансировочного станка.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584" y="67895"/>
            <a:ext cx="2170176" cy="217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04" y="2433472"/>
            <a:ext cx="3039872" cy="170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08" y="4338801"/>
            <a:ext cx="2343976" cy="234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816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</TotalTime>
  <Words>294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Century Gothic (Заголовки)</vt:lpstr>
      <vt:lpstr>Wingdings 3</vt:lpstr>
      <vt:lpstr>Ион</vt:lpstr>
      <vt:lpstr>ШИНОМОНТАЖНЫЙ СЕРВИС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СОЦИАЛЬНОГО КОНТРАКТА</vt:lpstr>
      <vt:lpstr>Презентация PowerPoint</vt:lpstr>
      <vt:lpstr>Презентация PowerPoint</vt:lpstr>
      <vt:lpstr>Ближайшие планы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Шиномонтаж, как прибыльная деятельность</dc:title>
  <dc:creator>Экономист</dc:creator>
  <cp:lastModifiedBy>Экономист</cp:lastModifiedBy>
  <cp:revision>17</cp:revision>
  <cp:lastPrinted>2023-11-07T06:46:06Z</cp:lastPrinted>
  <dcterms:created xsi:type="dcterms:W3CDTF">2023-11-07T01:35:30Z</dcterms:created>
  <dcterms:modified xsi:type="dcterms:W3CDTF">2023-11-22T01:36:30Z</dcterms:modified>
</cp:coreProperties>
</file>